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87905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Network Time Protocol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837724" y="5462945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Synchronizing Time Across the Internet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365" y="786289"/>
            <a:ext cx="7804071" cy="1553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Right Time Keeps Everything Right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156365" y="2627114"/>
            <a:ext cx="780407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NTP is the backbone of modern network synchronization, ensuring accuracy, reliability, and security across billions of connected devices worldwide.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6365" y="3454837"/>
            <a:ext cx="430649" cy="430649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6" name="Text 3"/>
          <p:cNvSpPr/>
          <p:nvPr/>
        </p:nvSpPr>
        <p:spPr>
          <a:xfrm>
            <a:off x="6778347" y="3520559"/>
            <a:ext cx="269367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Foundation of Digital Trust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78347" y="3916680"/>
            <a:ext cx="718208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NTP enables secure transactions, accurate logging, and data consistency essential to modern infrastructure.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56365" y="4911923"/>
            <a:ext cx="430649" cy="430649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6778347" y="4977646"/>
            <a:ext cx="265652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Universal Implementation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778347" y="5373767"/>
            <a:ext cx="718208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From financial markets to mobile networks, NTP synchronizes time across nearly every computer system today.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56365" y="6369010"/>
            <a:ext cx="430649" cy="430649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6778347" y="6434733"/>
            <a:ext cx="229766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Future-Ready Protocol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778347" y="6830854"/>
            <a:ext cx="718208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Continuous development ensures NTP remains resilient and secure for emerging technologies and evolving network demands.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234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NTP?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86420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Foundation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521273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Network Time Protocol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synchronizes computer clocks across networks with precision.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765953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703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History &amp;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550080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Developed by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David L. Mills in 1985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Operates over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UDP port 123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globally.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437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NTP Matters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46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Critical Applications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3735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Financial transactions and trading systems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0408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authentication protocols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708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Distributed database consistency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0375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System logging and audit trails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046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It Prevents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63735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Without accurate time synchronization, systems experience: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6187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Clock drift causing service failures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8551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Security vulnerabilities in time-sensitive operations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55224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inconsistency across networks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60189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Audit trail problems and compliance issues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60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423" y="3130510"/>
            <a:ext cx="4830366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NTP Works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18423" y="4042172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8423" y="4368165"/>
            <a:ext cx="6494145" cy="228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6" name="Text 3"/>
          <p:cNvSpPr/>
          <p:nvPr/>
        </p:nvSpPr>
        <p:spPr>
          <a:xfrm>
            <a:off x="718423" y="4516517"/>
            <a:ext cx="250709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Client Initiates Request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18423" y="4941570"/>
            <a:ext cx="6494145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NTP client sends a time query packet to a designated NTP server, including its local timestamp.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7832" y="4042172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832" y="4368165"/>
            <a:ext cx="6494145" cy="228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0" name="Text 7"/>
          <p:cNvSpPr/>
          <p:nvPr/>
        </p:nvSpPr>
        <p:spPr>
          <a:xfrm>
            <a:off x="7417832" y="4516517"/>
            <a:ext cx="24151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Server Responds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417832" y="4941570"/>
            <a:ext cx="6494145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server receives the request, records the reception time, and sends back accurate time data from its reference clock.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8423" y="5957530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8423" y="6283523"/>
            <a:ext cx="6494145" cy="228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4" name="Text 11"/>
          <p:cNvSpPr/>
          <p:nvPr/>
        </p:nvSpPr>
        <p:spPr>
          <a:xfrm>
            <a:off x="718423" y="6431875"/>
            <a:ext cx="2519720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Client Calculates Offset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18423" y="6856928"/>
            <a:ext cx="6494145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client receives the response and computes the time difference and network delay using precise mathematical calculations.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7832" y="5957530"/>
            <a:ext cx="2052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7832" y="6283523"/>
            <a:ext cx="6494145" cy="228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8" name="Text 15"/>
          <p:cNvSpPr/>
          <p:nvPr/>
        </p:nvSpPr>
        <p:spPr>
          <a:xfrm>
            <a:off x="7417832" y="6431875"/>
            <a:ext cx="24151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Clock Adjustment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417832" y="6856928"/>
            <a:ext cx="6494145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client adjusts its local clock based on calculated offset and delay, achieving synchronization within milliseconds.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3408"/>
            <a:ext cx="5896689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NTP Strata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4023" y="1657826"/>
            <a:ext cx="13122354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NTP uses a hierarchical system where lower stratum numbers indicate greater accuracy and closer proximity to atomic reference clocks.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2665" y="2589252"/>
            <a:ext cx="1623774" cy="1221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82985" y="3161467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5061823" y="280463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Stratum 0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061823" y="3250644"/>
            <a:ext cx="279380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Atomic clocks, GPS receivers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900255" y="3822263"/>
            <a:ext cx="8922306" cy="15240"/>
          </a:xfrm>
          <a:prstGeom prst="roundRect">
            <a:avLst>
              <a:gd name="adj" fmla="val 212050"/>
            </a:avLst>
          </a:prstGeom>
          <a:solidFill>
            <a:srgbClr val="4A6B6A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58" y="3864412"/>
            <a:ext cx="3247668" cy="122134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82985" y="4285774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5873710" y="407979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Stratum 1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873710" y="4525804"/>
            <a:ext cx="3650456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Direct connection to reference clocks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5712143" y="5097423"/>
            <a:ext cx="8110418" cy="15240"/>
          </a:xfrm>
          <a:prstGeom prst="roundRect">
            <a:avLst>
              <a:gd name="adj" fmla="val 212050"/>
            </a:avLst>
          </a:prstGeom>
          <a:solidFill>
            <a:srgbClr val="4A6B6A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71" y="5139571"/>
            <a:ext cx="4871561" cy="122134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83104" y="5560933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1"/>
          <p:cNvSpPr/>
          <p:nvPr/>
        </p:nvSpPr>
        <p:spPr>
          <a:xfrm>
            <a:off x="6685717" y="5354955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Stratum 2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6685717" y="5800963"/>
            <a:ext cx="280761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Syncs from Stratum 1 servers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6524149" y="6372582"/>
            <a:ext cx="7298412" cy="15240"/>
          </a:xfrm>
          <a:prstGeom prst="roundRect">
            <a:avLst>
              <a:gd name="adj" fmla="val 212050"/>
            </a:avLst>
          </a:prstGeom>
          <a:solidFill>
            <a:srgbClr val="4A6B6A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6414730"/>
            <a:ext cx="6495455" cy="122134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882985" y="6836093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350" dirty="0"/>
          </a:p>
        </p:txBody>
      </p:sp>
      <p:sp>
        <p:nvSpPr>
          <p:cNvPr id="21" name="Text 15"/>
          <p:cNvSpPr/>
          <p:nvPr/>
        </p:nvSpPr>
        <p:spPr>
          <a:xfrm>
            <a:off x="7497604" y="663011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Stratum 3+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497604" y="7076122"/>
            <a:ext cx="281642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Secondary and tertiary layers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33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NTP Packet Structure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161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Each NTP packet contains critical timing information and control fields essential for accurate synchronization.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968347"/>
            <a:ext cx="12954952" cy="4127897"/>
          </a:xfrm>
          <a:prstGeom prst="roundRect">
            <a:avLst>
              <a:gd name="adj" fmla="val 8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297596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127177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Field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264354" y="3127177"/>
            <a:ext cx="7281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Purpose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366141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4659" y="3812619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 (Leap Indicator)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6264354" y="3812619"/>
            <a:ext cx="7281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Alerts clients to leap second adjustments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45344" y="434685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84659" y="4498062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VN (Version Number)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6264354" y="4498062"/>
            <a:ext cx="7281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Identifies NTP protocol version (typically 3 or 4)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5032296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4659" y="5183505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6264354" y="5183505"/>
            <a:ext cx="7281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Specifies Client, Server, or Peer communication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845344" y="571773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84659" y="5868948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Stratum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6264354" y="5868948"/>
            <a:ext cx="7281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Indicates clock accuracy level in hierarchy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45344" y="6403181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84659" y="6554391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Timestamp Fields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6264354" y="6554391"/>
            <a:ext cx="7281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Records originate, receive, and transmit times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721" y="668655"/>
            <a:ext cx="5978009" cy="554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Synchronization Mathematics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6721" y="1506617"/>
            <a:ext cx="782335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NTP calculates precise offset and round-trip delay using four timestamp measurements: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6721" y="2020729"/>
            <a:ext cx="7823359" cy="4278630"/>
          </a:xfrm>
          <a:prstGeom prst="roundRect">
            <a:avLst>
              <a:gd name="adj" fmla="val 662"/>
            </a:avLst>
          </a:prstGeom>
          <a:solidFill>
            <a:srgbClr val="315251"/>
          </a:solidFill>
          <a:ln/>
        </p:spPr>
      </p:sp>
      <p:sp>
        <p:nvSpPr>
          <p:cNvPr id="6" name="Shape 3"/>
          <p:cNvSpPr/>
          <p:nvPr/>
        </p:nvSpPr>
        <p:spPr>
          <a:xfrm>
            <a:off x="6146721" y="2020729"/>
            <a:ext cx="7823359" cy="1069658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6335316" y="2209324"/>
            <a:ext cx="2219801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335316" y="2599849"/>
            <a:ext cx="744616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Client send time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6721" y="3090386"/>
            <a:ext cx="7823359" cy="1069658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0" name="Shape 7"/>
          <p:cNvSpPr/>
          <p:nvPr/>
        </p:nvSpPr>
        <p:spPr>
          <a:xfrm>
            <a:off x="6146721" y="3090386"/>
            <a:ext cx="7823359" cy="22860"/>
          </a:xfrm>
          <a:prstGeom prst="roundRect">
            <a:avLst>
              <a:gd name="adj" fmla="val 123814"/>
            </a:avLst>
          </a:prstGeom>
          <a:solidFill>
            <a:srgbClr val="4A6B6A"/>
          </a:solidFill>
          <a:ln/>
        </p:spPr>
      </p:sp>
      <p:sp>
        <p:nvSpPr>
          <p:cNvPr id="11" name="Text 8"/>
          <p:cNvSpPr/>
          <p:nvPr/>
        </p:nvSpPr>
        <p:spPr>
          <a:xfrm>
            <a:off x="6335316" y="3278981"/>
            <a:ext cx="2219801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t2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335316" y="3669506"/>
            <a:ext cx="744616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Server receive time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6721" y="4160044"/>
            <a:ext cx="7823359" cy="1069658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4" name="Shape 11"/>
          <p:cNvSpPr/>
          <p:nvPr/>
        </p:nvSpPr>
        <p:spPr>
          <a:xfrm>
            <a:off x="6146721" y="4160044"/>
            <a:ext cx="7823359" cy="22860"/>
          </a:xfrm>
          <a:prstGeom prst="roundRect">
            <a:avLst>
              <a:gd name="adj" fmla="val 123814"/>
            </a:avLst>
          </a:prstGeom>
          <a:solidFill>
            <a:srgbClr val="4A6B6A"/>
          </a:solidFill>
          <a:ln/>
        </p:spPr>
      </p:sp>
      <p:sp>
        <p:nvSpPr>
          <p:cNvPr id="15" name="Text 12"/>
          <p:cNvSpPr/>
          <p:nvPr/>
        </p:nvSpPr>
        <p:spPr>
          <a:xfrm>
            <a:off x="6335316" y="4348639"/>
            <a:ext cx="2219801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t3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335316" y="4739164"/>
            <a:ext cx="744616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Server transmit time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6721" y="5229701"/>
            <a:ext cx="7823359" cy="1069658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8" name="Shape 15"/>
          <p:cNvSpPr/>
          <p:nvPr/>
        </p:nvSpPr>
        <p:spPr>
          <a:xfrm>
            <a:off x="6146721" y="5229701"/>
            <a:ext cx="7823359" cy="22860"/>
          </a:xfrm>
          <a:prstGeom prst="roundRect">
            <a:avLst>
              <a:gd name="adj" fmla="val 123814"/>
            </a:avLst>
          </a:prstGeom>
          <a:solidFill>
            <a:srgbClr val="4A6B6A"/>
          </a:solidFill>
          <a:ln/>
        </p:spPr>
      </p:sp>
      <p:sp>
        <p:nvSpPr>
          <p:cNvPr id="19" name="Text 16"/>
          <p:cNvSpPr/>
          <p:nvPr/>
        </p:nvSpPr>
        <p:spPr>
          <a:xfrm>
            <a:off x="6335316" y="5418296"/>
            <a:ext cx="2219801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t4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335316" y="5808821"/>
            <a:ext cx="744616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Client arrival time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146721" y="6538079"/>
            <a:ext cx="7823359" cy="542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21" y="6538079"/>
            <a:ext cx="7823359" cy="542687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6146721" y="7319486"/>
            <a:ext cx="7823359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formula accounts for network latency, achieving accuracy within microseconds.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525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4331" y="461963"/>
            <a:ext cx="4558308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NTP in Windows Systems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74331" y="1208008"/>
            <a:ext cx="79681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Windows includes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w32tm.exe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a command-line utility for managing NTP synchronization and viewing time status.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74331" y="1934408"/>
            <a:ext cx="7968139" cy="1338143"/>
          </a:xfrm>
          <a:prstGeom prst="roundRect">
            <a:avLst>
              <a:gd name="adj" fmla="val 1883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65069" y="2125147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 Current Time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265069" y="2561153"/>
            <a:ext cx="7586663" cy="52066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8" name="Shape 5"/>
          <p:cNvSpPr/>
          <p:nvPr/>
        </p:nvSpPr>
        <p:spPr>
          <a:xfrm>
            <a:off x="6256734" y="2561153"/>
            <a:ext cx="7603331" cy="52066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9" name="Text 6"/>
          <p:cNvSpPr/>
          <p:nvPr/>
        </p:nvSpPr>
        <p:spPr>
          <a:xfrm>
            <a:off x="6424612" y="2687122"/>
            <a:ext cx="726757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 /t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74331" y="3440430"/>
            <a:ext cx="7968139" cy="1338143"/>
          </a:xfrm>
          <a:prstGeom prst="roundRect">
            <a:avLst>
              <a:gd name="adj" fmla="val 1883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65069" y="3631168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Show Date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265069" y="4067175"/>
            <a:ext cx="7586663" cy="52066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13" name="Shape 10"/>
          <p:cNvSpPr/>
          <p:nvPr/>
        </p:nvSpPr>
        <p:spPr>
          <a:xfrm>
            <a:off x="6256734" y="4067175"/>
            <a:ext cx="7603331" cy="52066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14" name="Text 11"/>
          <p:cNvSpPr/>
          <p:nvPr/>
        </p:nvSpPr>
        <p:spPr>
          <a:xfrm>
            <a:off x="6424612" y="4193143"/>
            <a:ext cx="726757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 /t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074331" y="4946452"/>
            <a:ext cx="7968139" cy="1338143"/>
          </a:xfrm>
          <a:prstGeom prst="roundRect">
            <a:avLst>
              <a:gd name="adj" fmla="val 1883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265069" y="5137190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Sync with NTP Server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265069" y="5573197"/>
            <a:ext cx="7586663" cy="52066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18" name="Shape 15"/>
          <p:cNvSpPr/>
          <p:nvPr/>
        </p:nvSpPr>
        <p:spPr>
          <a:xfrm>
            <a:off x="6256734" y="5573197"/>
            <a:ext cx="7603331" cy="52066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19" name="Text 16"/>
          <p:cNvSpPr/>
          <p:nvPr/>
        </p:nvSpPr>
        <p:spPr>
          <a:xfrm>
            <a:off x="6424612" y="5699165"/>
            <a:ext cx="726757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w32tm /resync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6074331" y="6452473"/>
            <a:ext cx="7968139" cy="1338143"/>
          </a:xfrm>
          <a:prstGeom prst="roundRect">
            <a:avLst>
              <a:gd name="adj" fmla="val 1883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265069" y="6643211"/>
            <a:ext cx="1981676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Detailed Status Report</a:t>
            </a:r>
            <a:endParaRPr lang="en-US" sz="1550" dirty="0"/>
          </a:p>
        </p:txBody>
      </p:sp>
      <p:sp>
        <p:nvSpPr>
          <p:cNvPr id="22" name="Shape 19"/>
          <p:cNvSpPr/>
          <p:nvPr/>
        </p:nvSpPr>
        <p:spPr>
          <a:xfrm>
            <a:off x="6265069" y="7079218"/>
            <a:ext cx="7586663" cy="52066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23" name="Shape 20"/>
          <p:cNvSpPr/>
          <p:nvPr/>
        </p:nvSpPr>
        <p:spPr>
          <a:xfrm>
            <a:off x="6256734" y="7079218"/>
            <a:ext cx="7603331" cy="52066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24" name="Text 21"/>
          <p:cNvSpPr/>
          <p:nvPr/>
        </p:nvSpPr>
        <p:spPr>
          <a:xfrm>
            <a:off x="6424612" y="7205186"/>
            <a:ext cx="726757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w32tm /query /status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52130"/>
            <a:ext cx="64483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Advantages &amp; Limitations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1544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Advantages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274570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Microsecond accuracy across global networks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359544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Built-in redundancy and fault tolerance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44519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Worldwide public server availability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29494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Enhanced security and data integrity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614469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Low bandwidth consumption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21544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Known Limitations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57961" y="274570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Depends on stable internet connectivity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357961" y="359544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Vulnerable to spoofing without proper security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57961" y="4445198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Requires ongoing maintenance and monitoring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0357961" y="5677972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Latency increases with distance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357961" y="652772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Complex security implementation needed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2025-10-22T18:10:38Z</dcterms:created>
  <dcterms:modified xsi:type="dcterms:W3CDTF">2025-10-22T18:10:38Z</dcterms:modified>
</cp:coreProperties>
</file>